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8"/>
  </p:notesMasterIdLst>
  <p:sldIdLst>
    <p:sldId id="272" r:id="rId2"/>
    <p:sldId id="274" r:id="rId3"/>
    <p:sldId id="281" r:id="rId4"/>
    <p:sldId id="275" r:id="rId5"/>
    <p:sldId id="282" r:id="rId6"/>
    <p:sldId id="280"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mmanuel Anasi" initials="EA" lastIdx="1" clrIdx="0">
    <p:extLst>
      <p:ext uri="{19B8F6BF-5375-455C-9EA6-DF929625EA0E}">
        <p15:presenceInfo xmlns:p15="http://schemas.microsoft.com/office/powerpoint/2012/main" xmlns="" userId="02930de9d3ab06c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8799B23B-EC83-4686-B30A-512413B5E67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9627" autoAdjust="0"/>
    <p:restoredTop sz="73838" autoAdjust="0"/>
  </p:normalViewPr>
  <p:slideViewPr>
    <p:cSldViewPr snapToGrid="0">
      <p:cViewPr varScale="1">
        <p:scale>
          <a:sx n="53" d="100"/>
          <a:sy n="53" d="100"/>
        </p:scale>
        <p:origin x="-1188" y="-90"/>
      </p:cViewPr>
      <p:guideLst>
        <p:guide orient="horz" pos="2160"/>
        <p:guide pos="3840"/>
      </p:guideLst>
    </p:cSldViewPr>
  </p:slideViewPr>
  <p:outlineViewPr>
    <p:cViewPr>
      <p:scale>
        <a:sx n="33" d="100"/>
        <a:sy n="33" d="100"/>
      </p:scale>
      <p:origin x="0" y="-8034"/>
    </p:cViewPr>
  </p:outlin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BD4573-58E7-4156-A133-2731F5F8D1A6}" type="datetimeFigureOut">
              <a:rPr lang="en-US" smtClean="0"/>
              <a:pPr/>
              <a:t>12/13/2019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3B0CF2-7F87-4E02-A248-870047730F99}" type="slidenum">
              <a:rPr lang="en-US" smtClean="0"/>
              <a:pPr/>
              <a:t>‹#›</a:t>
            </a:fld>
            <a:endParaRPr lang="en-US"/>
          </a:p>
        </p:txBody>
      </p:sp>
    </p:spTree>
    <p:extLst>
      <p:ext uri="{BB962C8B-B14F-4D97-AF65-F5344CB8AC3E}">
        <p14:creationId xmlns:p14="http://schemas.microsoft.com/office/powerpoint/2010/main" xmlns="" val="3614981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0070C0"/>
              </a:solidFill>
              <a:highlight>
                <a:srgbClr val="FFFF00"/>
              </a:highlight>
            </a:endParaRPr>
          </a:p>
        </p:txBody>
      </p:sp>
      <p:sp>
        <p:nvSpPr>
          <p:cNvPr id="4" name="Slide Number Placeholder 3"/>
          <p:cNvSpPr>
            <a:spLocks noGrp="1"/>
          </p:cNvSpPr>
          <p:nvPr>
            <p:ph type="sldNum" sz="quarter" idx="10"/>
          </p:nvPr>
        </p:nvSpPr>
        <p:spPr/>
        <p:txBody>
          <a:bodyPr/>
          <a:lstStyle/>
          <a:p>
            <a:fld id="{893B0CF2-7F87-4E02-A248-870047730F99}" type="slidenum">
              <a:rPr lang="en-US" smtClean="0"/>
              <a:pPr/>
              <a:t>1</a:t>
            </a:fld>
            <a:endParaRPr lang="en-US"/>
          </a:p>
        </p:txBody>
      </p:sp>
    </p:spTree>
    <p:extLst>
      <p:ext uri="{BB962C8B-B14F-4D97-AF65-F5344CB8AC3E}">
        <p14:creationId xmlns:p14="http://schemas.microsoft.com/office/powerpoint/2010/main" xmlns="" val="1495133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Addiction and dependency on these drugs are some of the symptoms which have been associated with the use of opioids, both the illegal drugs and the prescription drugs. There have been reports indicating that people have been misusing the drugs, especially the prescription drugs. This can be seen from the increased incidents of death caused by overdosing reported. Individuals who depend on these drug experience withdrawal symptoms if they do not use the drugs. Others are addicted, this means they have a mental disorder which compels them to look for the drugs and use them. </a:t>
            </a:r>
          </a:p>
        </p:txBody>
      </p:sp>
      <p:sp>
        <p:nvSpPr>
          <p:cNvPr id="4" name="Slide Number Placeholder 3"/>
          <p:cNvSpPr>
            <a:spLocks noGrp="1"/>
          </p:cNvSpPr>
          <p:nvPr>
            <p:ph type="sldNum" sz="quarter" idx="5"/>
          </p:nvPr>
        </p:nvSpPr>
        <p:spPr/>
        <p:txBody>
          <a:bodyPr/>
          <a:lstStyle/>
          <a:p>
            <a:fld id="{893B0CF2-7F87-4E02-A248-870047730F99}" type="slidenum">
              <a:rPr lang="en-US" smtClean="0"/>
              <a:pPr/>
              <a:t>2</a:t>
            </a:fld>
            <a:endParaRPr lang="en-US"/>
          </a:p>
        </p:txBody>
      </p:sp>
    </p:spTree>
    <p:extLst>
      <p:ext uri="{BB962C8B-B14F-4D97-AF65-F5344CB8AC3E}">
        <p14:creationId xmlns:p14="http://schemas.microsoft.com/office/powerpoint/2010/main" xmlns="" val="13157644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The number of deaths caused by opioid overdose have been increasing in the recent past raising concerns from researchers and observers regarding the use and prescription of these drugs. There has also been an increase in the illegal use of opioid drugs in the USA, this has been occasioned by many individuals who turn to use illegal drugs such as heroin when they are not able to get the prescription drugs to keep up with the addiction that they have developed. Observers note that the opioid crisis began with the over prescription of the opioid drugs and distributing them as pharmaceutical drugs which made many people to get addicted to the use of the drugs.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p:txBody>
      </p:sp>
      <p:sp>
        <p:nvSpPr>
          <p:cNvPr id="4" name="Slide Number Placeholder 3"/>
          <p:cNvSpPr>
            <a:spLocks noGrp="1"/>
          </p:cNvSpPr>
          <p:nvPr>
            <p:ph type="sldNum" sz="quarter" idx="5"/>
          </p:nvPr>
        </p:nvSpPr>
        <p:spPr/>
        <p:txBody>
          <a:bodyPr/>
          <a:lstStyle/>
          <a:p>
            <a:fld id="{893B0CF2-7F87-4E02-A248-870047730F99}" type="slidenum">
              <a:rPr lang="en-US" smtClean="0"/>
              <a:pPr/>
              <a:t>3</a:t>
            </a:fld>
            <a:endParaRPr lang="en-US"/>
          </a:p>
        </p:txBody>
      </p:sp>
    </p:spTree>
    <p:extLst>
      <p:ext uri="{BB962C8B-B14F-4D97-AF65-F5344CB8AC3E}">
        <p14:creationId xmlns:p14="http://schemas.microsoft.com/office/powerpoint/2010/main" xmlns="" val="35101695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The addiction of opioids has made the society to suffer adverse impacts. There has been an increase in the rate of infections of diseases such as hepatitis C and HIV. These diseases have affected the a majority of people working reducing productivity. The drugs have also caused deaths that have reduced the number of people working to improve the economy of the country. The drugs have also affected the community by increasing the rates of crime in the society. </a:t>
            </a:r>
          </a:p>
        </p:txBody>
      </p:sp>
      <p:sp>
        <p:nvSpPr>
          <p:cNvPr id="4" name="Slide Number Placeholder 3"/>
          <p:cNvSpPr>
            <a:spLocks noGrp="1"/>
          </p:cNvSpPr>
          <p:nvPr>
            <p:ph type="sldNum" sz="quarter" idx="5"/>
          </p:nvPr>
        </p:nvSpPr>
        <p:spPr/>
        <p:txBody>
          <a:bodyPr/>
          <a:lstStyle/>
          <a:p>
            <a:fld id="{893B0CF2-7F87-4E02-A248-870047730F99}" type="slidenum">
              <a:rPr lang="en-US" smtClean="0"/>
              <a:pPr/>
              <a:t>4</a:t>
            </a:fld>
            <a:endParaRPr lang="en-US"/>
          </a:p>
        </p:txBody>
      </p:sp>
    </p:spTree>
    <p:extLst>
      <p:ext uri="{BB962C8B-B14F-4D97-AF65-F5344CB8AC3E}">
        <p14:creationId xmlns:p14="http://schemas.microsoft.com/office/powerpoint/2010/main" xmlns="" val="14052704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Opioids cause a serious issue in the society and its adverse effects. Efforts have been made to find the most appropriate treatment measures to help address the issue of opioid crisis. Through research, there are medications which have been created to help deal with the issue and also therapy based interventions which are used to help change the behavior of the people who are addicted or those who have become dependent on the opioid drugs. </a:t>
            </a:r>
          </a:p>
        </p:txBody>
      </p:sp>
      <p:sp>
        <p:nvSpPr>
          <p:cNvPr id="4" name="Slide Number Placeholder 3"/>
          <p:cNvSpPr>
            <a:spLocks noGrp="1"/>
          </p:cNvSpPr>
          <p:nvPr>
            <p:ph type="sldNum" sz="quarter" idx="5"/>
          </p:nvPr>
        </p:nvSpPr>
        <p:spPr/>
        <p:txBody>
          <a:bodyPr/>
          <a:lstStyle/>
          <a:p>
            <a:fld id="{893B0CF2-7F87-4E02-A248-870047730F99}" type="slidenum">
              <a:rPr lang="en-US" smtClean="0"/>
              <a:pPr/>
              <a:t>5</a:t>
            </a:fld>
            <a:endParaRPr lang="en-US"/>
          </a:p>
        </p:txBody>
      </p:sp>
    </p:spTree>
    <p:extLst>
      <p:ext uri="{BB962C8B-B14F-4D97-AF65-F5344CB8AC3E}">
        <p14:creationId xmlns:p14="http://schemas.microsoft.com/office/powerpoint/2010/main" xmlns="" val="14690810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p:txBody>
      </p:sp>
      <p:sp>
        <p:nvSpPr>
          <p:cNvPr id="4" name="Slide Number Placeholder 3"/>
          <p:cNvSpPr>
            <a:spLocks noGrp="1"/>
          </p:cNvSpPr>
          <p:nvPr>
            <p:ph type="sldNum" sz="quarter" idx="5"/>
          </p:nvPr>
        </p:nvSpPr>
        <p:spPr/>
        <p:txBody>
          <a:bodyPr/>
          <a:lstStyle/>
          <a:p>
            <a:fld id="{893B0CF2-7F87-4E02-A248-870047730F99}" type="slidenum">
              <a:rPr lang="en-US" smtClean="0"/>
              <a:pPr/>
              <a:t>6</a:t>
            </a:fld>
            <a:endParaRPr lang="en-US"/>
          </a:p>
        </p:txBody>
      </p:sp>
    </p:spTree>
    <p:extLst>
      <p:ext uri="{BB962C8B-B14F-4D97-AF65-F5344CB8AC3E}">
        <p14:creationId xmlns:p14="http://schemas.microsoft.com/office/powerpoint/2010/main" xmlns="" val="864406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grpSp>
        <p:nvGrpSpPr>
          <p:cNvPr id="10" name="Group 9"/>
          <p:cNvGrpSpPr/>
          <p:nvPr/>
        </p:nvGrpSpPr>
        <p:grpSpPr>
          <a:xfrm>
            <a:off x="0" y="6208894"/>
            <a:ext cx="12192000" cy="649106"/>
            <a:chOff x="0" y="6208894"/>
            <a:chExt cx="12192000" cy="649106"/>
          </a:xfrm>
        </p:grpSpPr>
        <p:sp>
          <p:nvSpPr>
            <p:cNvPr id="2" name="Rectangle 1"/>
            <p:cNvSpPr/>
            <p:nvPr/>
          </p:nvSpPr>
          <p:spPr>
            <a:xfrm>
              <a:off x="3048" y="6220178"/>
              <a:ext cx="12188952" cy="637822"/>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cxnSp>
          <p:nvCxnSpPr>
            <p:cNvPr id="7" name="Straight Connector 6"/>
            <p:cNvCxnSpPr/>
            <p:nvPr/>
          </p:nvCxnSpPr>
          <p:spPr>
            <a:xfrm>
              <a:off x="0" y="6208894"/>
              <a:ext cx="1219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cxnSp>
        <p:nvCxnSpPr>
          <p:cNvPr id="5" name="Straight Connector 4"/>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tx2"/>
                </a:solidFill>
                <a:effectLst/>
                <a:latin typeface="+mj-lt"/>
                <a:ea typeface="+mj-ea"/>
                <a:cs typeface="+mj-cs"/>
              </a:defRPr>
            </a:lvl1pPr>
          </a:lstStyle>
          <a:p>
            <a:r>
              <a:rPr kumimoji="0" lang="en-US"/>
              <a:t>Click to edit Master title style</a:t>
            </a:r>
            <a:endParaRPr kumimoji="0" lang="en-US" dirty="0"/>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021A1D30-C0A0-4124-A783-34D9F15FA0FE}" type="datetime1">
              <a:rPr lang="en-US" smtClean="0"/>
              <a:pPr/>
              <a:t>12/13/2019</a:t>
            </a:fld>
            <a:endParaRPr lang="en-US"/>
          </a:p>
        </p:txBody>
      </p:sp>
      <p:sp>
        <p:nvSpPr>
          <p:cNvPr id="19" name="Footer Placeholder 18"/>
          <p:cNvSpPr>
            <a:spLocks noGrp="1"/>
          </p:cNvSpPr>
          <p:nvPr>
            <p:ph type="ftr" sz="quarter" idx="11"/>
          </p:nvPr>
        </p:nvSpPr>
        <p:spPr/>
        <p:txBody>
          <a:bodyPr/>
          <a:lstStyle/>
          <a:p>
            <a:r>
              <a:rPr lang="en-US" dirty="0"/>
              <a:t>Add a footer</a:t>
            </a:r>
          </a:p>
        </p:txBody>
      </p:sp>
      <p:sp>
        <p:nvSpPr>
          <p:cNvPr id="27" name="Slide Number Placeholder 26"/>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2980820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5F28077-7188-48C5-8679-2287FAC952E9}" type="datetime1">
              <a:rPr lang="en-US" smtClean="0"/>
              <a:pPr/>
              <a:t>12/13/2019</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14816821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Edit Master text styles</a:t>
            </a:r>
          </a:p>
        </p:txBody>
      </p:sp>
      <p:sp>
        <p:nvSpPr>
          <p:cNvPr id="4" name="Date Placeholder 3"/>
          <p:cNvSpPr>
            <a:spLocks noGrp="1"/>
          </p:cNvSpPr>
          <p:nvPr>
            <p:ph type="dt" sz="half" idx="10"/>
          </p:nvPr>
        </p:nvSpPr>
        <p:spPr/>
        <p:txBody>
          <a:bodyPr/>
          <a:lstStyle/>
          <a:p>
            <a:fld id="{D2DCB740-6776-4EE9-99FD-96D592FA5A23}" type="datetime1">
              <a:rPr lang="en-US" smtClean="0"/>
              <a:pPr/>
              <a:t>12/13/2019</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3531933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5F6BD99-6FFD-46C5-B5E2-43A34BDA2566}" type="datetime1">
              <a:rPr lang="en-US" smtClean="0"/>
              <a:pPr/>
              <a:t>12/13/2019</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10901865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Edit Master text styles</a:t>
            </a:r>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022678E-214C-4CF8-97C7-95015FB02960}" type="datetime1">
              <a:rPr lang="en-US" smtClean="0"/>
              <a:pPr/>
              <a:t>12/13/2019</a:t>
            </a:fld>
            <a:endParaRPr lang="en-US"/>
          </a:p>
        </p:txBody>
      </p:sp>
      <p:sp>
        <p:nvSpPr>
          <p:cNvPr id="8" name="Footer Placeholder 7"/>
          <p:cNvSpPr>
            <a:spLocks noGrp="1"/>
          </p:cNvSpPr>
          <p:nvPr>
            <p:ph type="ftr" sz="quarter" idx="11"/>
          </p:nvPr>
        </p:nvSpPr>
        <p:spPr/>
        <p:txBody>
          <a:bodyPr/>
          <a:lstStyle/>
          <a:p>
            <a:r>
              <a:rPr lang="en-US" dirty="0"/>
              <a:t>Add a footer</a:t>
            </a:r>
          </a:p>
        </p:txBody>
      </p:sp>
      <p:sp>
        <p:nvSpPr>
          <p:cNvPr id="9" name="Slide Number Placeholder 8"/>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125018853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D55660E0-FA77-4473-A859-74127B089143}" type="datetime1">
              <a:rPr lang="en-US" smtClean="0"/>
              <a:pPr/>
              <a:t>12/13/2019</a:t>
            </a:fld>
            <a:endParaRPr lang="en-US"/>
          </a:p>
        </p:txBody>
      </p:sp>
      <p:sp>
        <p:nvSpPr>
          <p:cNvPr id="4" name="Footer Placeholder 3"/>
          <p:cNvSpPr>
            <a:spLocks noGrp="1"/>
          </p:cNvSpPr>
          <p:nvPr>
            <p:ph type="ftr" sz="quarter" idx="11"/>
          </p:nvPr>
        </p:nvSpPr>
        <p:spPr/>
        <p:txBody>
          <a:bodyPr/>
          <a:lstStyle/>
          <a:p>
            <a:r>
              <a:rPr lang="en-US" dirty="0"/>
              <a:t>Add a footer</a:t>
            </a:r>
          </a:p>
        </p:txBody>
      </p:sp>
      <p:sp>
        <p:nvSpPr>
          <p:cNvPr id="5" name="Slide Number Placeholder 4"/>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307181496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88D7B8-9F07-4899-827D-5F3CFDDEB574}" type="datetime1">
              <a:rPr lang="en-US" smtClean="0"/>
              <a:pPr/>
              <a:t>12/13/2019</a:t>
            </a:fld>
            <a:endParaRPr lang="en-US"/>
          </a:p>
        </p:txBody>
      </p:sp>
      <p:sp>
        <p:nvSpPr>
          <p:cNvPr id="3" name="Footer Placeholder 2"/>
          <p:cNvSpPr>
            <a:spLocks noGrp="1"/>
          </p:cNvSpPr>
          <p:nvPr>
            <p:ph type="ftr" sz="quarter" idx="11"/>
          </p:nvPr>
        </p:nvSpPr>
        <p:spPr/>
        <p:txBody>
          <a:bodyPr/>
          <a:lstStyle/>
          <a:p>
            <a:r>
              <a:rPr lang="en-US" dirty="0"/>
              <a:t>Add a footer</a:t>
            </a:r>
          </a:p>
        </p:txBody>
      </p:sp>
      <p:sp>
        <p:nvSpPr>
          <p:cNvPr id="4" name="Slide Number Placeholder 3"/>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2528821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Edit Master text styles</a:t>
            </a:r>
          </a:p>
        </p:txBody>
      </p:sp>
      <p:sp>
        <p:nvSpPr>
          <p:cNvPr id="5" name="Date Placeholder 4"/>
          <p:cNvSpPr>
            <a:spLocks noGrp="1"/>
          </p:cNvSpPr>
          <p:nvPr>
            <p:ph type="dt" sz="half" idx="10"/>
          </p:nvPr>
        </p:nvSpPr>
        <p:spPr/>
        <p:txBody>
          <a:bodyPr/>
          <a:lstStyle/>
          <a:p>
            <a:fld id="{B5197C5C-1CD1-417D-A89C-14747F5222C7}" type="datetime1">
              <a:rPr lang="en-US" smtClean="0"/>
              <a:pPr/>
              <a:t>12/13/2019</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199192676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Edit Master text styles</a:t>
            </a:r>
          </a:p>
        </p:txBody>
      </p:sp>
      <p:sp>
        <p:nvSpPr>
          <p:cNvPr id="5" name="Date Placeholder 4"/>
          <p:cNvSpPr>
            <a:spLocks noGrp="1"/>
          </p:cNvSpPr>
          <p:nvPr>
            <p:ph type="dt" sz="half" idx="10"/>
          </p:nvPr>
        </p:nvSpPr>
        <p:spPr/>
        <p:txBody>
          <a:bodyPr/>
          <a:lstStyle/>
          <a:p>
            <a:fld id="{1359EFBB-CFA1-4AA8-9123-F0B52DBD84FE}" type="datetime1">
              <a:rPr lang="en-US" smtClean="0"/>
              <a:pPr/>
              <a:t>12/13/2019</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a:xfrm>
            <a:off x="10769600" y="6356351"/>
            <a:ext cx="812800" cy="365125"/>
          </a:xfrm>
        </p:spPr>
        <p:txBody>
          <a:bodyPr/>
          <a:lstStyle/>
          <a:p>
            <a:fld id="{401CF334-2D5C-4859-84A6-CA7E6E43FAEB}" type="slidenum">
              <a:rPr lang="en-US" smtClean="0"/>
              <a:pPr/>
              <a:t>‹#›</a:t>
            </a:fld>
            <a:endParaRPr lang="en-US"/>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Tree>
    <p:extLst>
      <p:ext uri="{BB962C8B-B14F-4D97-AF65-F5344CB8AC3E}">
        <p14:creationId xmlns:p14="http://schemas.microsoft.com/office/powerpoint/2010/main" xmlns="" val="25196249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D2D5871-AB0F-4B3D-8861-97E78CB7B47E}" type="datetime1">
              <a:rPr lang="en-US" smtClean="0"/>
              <a:pPr/>
              <a:t>12/13/2019</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87777705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4418406-4C3F-4F3E-80BD-A22568EA37EB}" type="datetime1">
              <a:rPr lang="en-US" smtClean="0"/>
              <a:pPr/>
              <a:t>12/13/2019</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336975443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25" name="Group 24"/>
          <p:cNvGrpSpPr/>
          <p:nvPr/>
        </p:nvGrpSpPr>
        <p:grpSpPr>
          <a:xfrm>
            <a:off x="-29028" y="-7144"/>
            <a:ext cx="12240731" cy="6879658"/>
            <a:chOff x="0" y="-21658"/>
            <a:chExt cx="12240731" cy="6879658"/>
          </a:xfrm>
        </p:grpSpPr>
        <p:sp>
          <p:nvSpPr>
            <p:cNvPr id="26" name="Rectangle 25"/>
            <p:cNvSpPr/>
            <p:nvPr/>
          </p:nvSpPr>
          <p:spPr>
            <a:xfrm>
              <a:off x="31633"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p:cNvGrpSpPr/>
            <p:nvPr/>
          </p:nvGrpSpPr>
          <p:grpSpPr>
            <a:xfrm>
              <a:off x="0" y="-21658"/>
              <a:ext cx="12240731" cy="1041400"/>
              <a:chOff x="-25356" y="-7144"/>
              <a:chExt cx="12240731" cy="1041400"/>
            </a:xfrm>
          </p:grpSpPr>
          <p:sp>
            <p:nvSpPr>
              <p:cNvPr id="28" name="Freeform 27"/>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29" name="Freeform 28"/>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grpSp>
            <p:nvGrpSpPr>
              <p:cNvPr id="31" name="Group 30"/>
              <p:cNvGrpSpPr/>
              <p:nvPr/>
            </p:nvGrpSpPr>
            <p:grpSpPr>
              <a:xfrm>
                <a:off x="-25356" y="202408"/>
                <a:ext cx="12240731" cy="649224"/>
                <a:chOff x="-19045" y="216550"/>
                <a:chExt cx="9180548" cy="649224"/>
              </a:xfrm>
            </p:grpSpPr>
            <p:sp>
              <p:nvSpPr>
                <p:cNvPr id="32" name="Freeform 3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33" name="Freeform 3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grpSp>
        </p:grpSp>
      </p:gr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a:t>Click to edit Master title style</a:t>
            </a:r>
            <a:endParaRPr kumimoji="0" lang="en-US" dirty="0"/>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a:t>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100">
                <a:solidFill>
                  <a:schemeClr val="tx1"/>
                </a:solidFill>
              </a:defRPr>
            </a:lvl1pPr>
          </a:lstStyle>
          <a:p>
            <a:fld id="{61146459-E3C3-4969-9224-5ED50B492D17}" type="datetime1">
              <a:rPr lang="en-US" smtClean="0"/>
              <a:pPr/>
              <a:t>12/13/2019</a:t>
            </a:fld>
            <a:endParaRPr lang="en-US" dirty="0"/>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100">
                <a:solidFill>
                  <a:schemeClr val="tx1"/>
                </a:solidFill>
              </a:defRPr>
            </a:lvl1pPr>
          </a:lstStyle>
          <a:p>
            <a:r>
              <a:rPr lang="en-US" dirty="0"/>
              <a:t>Add a footer</a:t>
            </a:r>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100">
                <a:solidFill>
                  <a:schemeClr val="tx1"/>
                </a:solidFill>
              </a:defRPr>
            </a:lvl1p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9428528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hf sldNum="0"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lumMod val="50000"/>
          </a:schemeClr>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lumMod val="50000"/>
          </a:schemeClr>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lumMod val="50000"/>
          </a:schemeClr>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lumMod val="50000"/>
          </a:schemeClr>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lumMod val="75000"/>
          </a:schemeClr>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lumMod val="50000"/>
          </a:schemeClr>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lumMod val="75000"/>
          </a:schemeClr>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286000" indent="0" algn="l" rtl="0" eaLnBrk="1" latinLnBrk="0" hangingPunct="1">
        <a:spcBef>
          <a:spcPct val="20000"/>
        </a:spcBef>
        <a:buClr>
          <a:schemeClr val="tx2"/>
        </a:buClr>
        <a:buFontTx/>
        <a:buNone/>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pPr algn="ctr"/>
            <a:r>
              <a:rPr lang="en-US" sz="3600" dirty="0"/>
              <a:t>Opioids</a:t>
            </a:r>
          </a:p>
        </p:txBody>
      </p:sp>
      <p:sp>
        <p:nvSpPr>
          <p:cNvPr id="5" name="Subtitle 4"/>
          <p:cNvSpPr>
            <a:spLocks noGrp="1"/>
          </p:cNvSpPr>
          <p:nvPr>
            <p:ph type="subTitle" idx="1"/>
          </p:nvPr>
        </p:nvSpPr>
        <p:spPr/>
        <p:txBody>
          <a:bodyPr/>
          <a:lstStyle/>
          <a:p>
            <a:pPr algn="ctr"/>
            <a:r>
              <a:rPr lang="en-US" dirty="0"/>
              <a:t>Presentation</a:t>
            </a:r>
          </a:p>
          <a:p>
            <a:pPr algn="ctr"/>
            <a:r>
              <a:rPr lang="en-US" dirty="0">
                <a:solidFill>
                  <a:srgbClr val="00B0F0"/>
                </a:solidFill>
              </a:rPr>
              <a:t>Insert Student’s Name Here</a:t>
            </a:r>
          </a:p>
          <a:p>
            <a:endParaRPr lang="en-US" dirty="0"/>
          </a:p>
        </p:txBody>
      </p:sp>
    </p:spTree>
    <p:extLst>
      <p:ext uri="{BB962C8B-B14F-4D97-AF65-F5344CB8AC3E}">
        <p14:creationId xmlns:p14="http://schemas.microsoft.com/office/powerpoint/2010/main" xmlns="" val="354962865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557212"/>
            <a:ext cx="10972800" cy="585787"/>
          </a:xfrm>
        </p:spPr>
        <p:txBody>
          <a:bodyPr>
            <a:noAutofit/>
          </a:bodyPr>
          <a:lstStyle/>
          <a:p>
            <a:pPr algn="ctr"/>
            <a:r>
              <a:rPr lang="en-US" sz="4000" b="1" dirty="0">
                <a:solidFill>
                  <a:schemeClr val="tx1"/>
                </a:solidFill>
                <a:latin typeface="Times New Roman" pitchFamily="18" charset="0"/>
                <a:cs typeface="Times New Roman" pitchFamily="18" charset="0"/>
              </a:rPr>
              <a:t>Opioid Crisis</a:t>
            </a:r>
          </a:p>
        </p:txBody>
      </p:sp>
      <p:sp>
        <p:nvSpPr>
          <p:cNvPr id="2" name="Content Placeholder 1"/>
          <p:cNvSpPr>
            <a:spLocks noGrp="1"/>
          </p:cNvSpPr>
          <p:nvPr>
            <p:ph idx="1"/>
          </p:nvPr>
        </p:nvSpPr>
        <p:spPr>
          <a:xfrm>
            <a:off x="467360" y="1320800"/>
            <a:ext cx="11724640" cy="5537200"/>
          </a:xfrm>
        </p:spPr>
        <p:txBody>
          <a:bodyPr>
            <a:normAutofit fontScale="85000" lnSpcReduction="20000"/>
          </a:bodyPr>
          <a:lstStyle/>
          <a:p>
            <a:pPr lvl="1">
              <a:lnSpc>
                <a:spcPct val="200000"/>
              </a:lnSpc>
              <a:buFont typeface="Wingdings" pitchFamily="2" charset="2"/>
              <a:buChar char="v"/>
            </a:pPr>
            <a:r>
              <a:rPr lang="en-US" sz="2800" dirty="0">
                <a:latin typeface="Times New Roman" pitchFamily="18" charset="0"/>
                <a:cs typeface="Times New Roman" pitchFamily="18" charset="0"/>
              </a:rPr>
              <a:t>Opioid drugs which are classified as illegal drugs include heroin and other synthetic drugs such as fentanyl.</a:t>
            </a:r>
          </a:p>
          <a:p>
            <a:pPr lvl="1">
              <a:lnSpc>
                <a:spcPct val="200000"/>
              </a:lnSpc>
              <a:buFont typeface="Wingdings" pitchFamily="2" charset="2"/>
              <a:buChar char="v"/>
            </a:pPr>
            <a:r>
              <a:rPr lang="en-US" sz="2800" dirty="0">
                <a:latin typeface="Times New Roman" pitchFamily="18" charset="0"/>
                <a:cs typeface="Times New Roman" pitchFamily="18" charset="0"/>
              </a:rPr>
              <a:t>Opioid drugs can also be found legally as prescription drugs used in the treatment of pain, the opioid prescription drugs include; codeine, morphine, hydrocodone and oxycodone. </a:t>
            </a:r>
          </a:p>
          <a:p>
            <a:pPr lvl="1">
              <a:lnSpc>
                <a:spcPct val="200000"/>
              </a:lnSpc>
              <a:buFont typeface="Wingdings" pitchFamily="2" charset="2"/>
              <a:buChar char="v"/>
            </a:pPr>
            <a:r>
              <a:rPr lang="en-US" sz="2800" dirty="0">
                <a:latin typeface="Times New Roman" pitchFamily="18" charset="0"/>
                <a:cs typeface="Times New Roman" pitchFamily="18" charset="0"/>
              </a:rPr>
              <a:t>There have been reporting indicating over prescription of these drugs in the recent past. This has caused a majority of the individuals to depend on the drugs as well as be addicted. The drugs have adverse effects and overdosing can lead to death. </a:t>
            </a:r>
          </a:p>
        </p:txBody>
      </p:sp>
    </p:spTree>
    <p:extLst>
      <p:ext uri="{BB962C8B-B14F-4D97-AF65-F5344CB8AC3E}">
        <p14:creationId xmlns:p14="http://schemas.microsoft.com/office/powerpoint/2010/main" xmlns="" val="333955404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557212"/>
            <a:ext cx="10972800" cy="585787"/>
          </a:xfrm>
        </p:spPr>
        <p:txBody>
          <a:bodyPr>
            <a:noAutofit/>
          </a:bodyPr>
          <a:lstStyle/>
          <a:p>
            <a:pPr algn="ctr"/>
            <a:r>
              <a:rPr lang="en-US" sz="4000" b="1" dirty="0">
                <a:solidFill>
                  <a:schemeClr val="tx1"/>
                </a:solidFill>
                <a:latin typeface="Times New Roman" pitchFamily="18" charset="0"/>
                <a:cs typeface="Times New Roman" pitchFamily="18" charset="0"/>
              </a:rPr>
              <a:t>Opioid Crisis Demographics</a:t>
            </a:r>
          </a:p>
        </p:txBody>
      </p:sp>
      <p:sp>
        <p:nvSpPr>
          <p:cNvPr id="2" name="Content Placeholder 1"/>
          <p:cNvSpPr>
            <a:spLocks noGrp="1"/>
          </p:cNvSpPr>
          <p:nvPr>
            <p:ph idx="1"/>
          </p:nvPr>
        </p:nvSpPr>
        <p:spPr>
          <a:xfrm>
            <a:off x="467360" y="1320800"/>
            <a:ext cx="11724640" cy="5537200"/>
          </a:xfrm>
        </p:spPr>
        <p:txBody>
          <a:bodyPr>
            <a:normAutofit fontScale="85000" lnSpcReduction="20000"/>
          </a:bodyPr>
          <a:lstStyle/>
          <a:p>
            <a:pPr lvl="1">
              <a:lnSpc>
                <a:spcPct val="200000"/>
              </a:lnSpc>
              <a:buFont typeface="Wingdings" pitchFamily="2" charset="2"/>
              <a:buChar char="v"/>
            </a:pPr>
            <a:r>
              <a:rPr lang="en-US" sz="2800" dirty="0">
                <a:latin typeface="Times New Roman" pitchFamily="18" charset="0"/>
                <a:cs typeface="Times New Roman" pitchFamily="18" charset="0"/>
              </a:rPr>
              <a:t>Statistics indicate that more than 80% of the individuals affected by opioid overdose are non-Hispanic white Americans. The Hispanic and black Americans account for 11% and 8% respectively of the opioid overdose cases reported. </a:t>
            </a:r>
          </a:p>
          <a:p>
            <a:pPr lvl="1">
              <a:lnSpc>
                <a:spcPct val="200000"/>
              </a:lnSpc>
              <a:buFont typeface="Wingdings" pitchFamily="2" charset="2"/>
              <a:buChar char="v"/>
            </a:pPr>
            <a:r>
              <a:rPr lang="en-US" sz="2800" dirty="0">
                <a:latin typeface="Times New Roman" pitchFamily="18" charset="0"/>
                <a:cs typeface="Times New Roman" pitchFamily="18" charset="0"/>
              </a:rPr>
              <a:t>Military veterans also account for a disproportionate number of deaths, this is because of the chronic pain and stress which they suffer as result of their service </a:t>
            </a:r>
            <a:r>
              <a:rPr lang="en-US" sz="2800">
                <a:latin typeface="Times New Roman" pitchFamily="18" charset="0"/>
                <a:cs typeface="Times New Roman" pitchFamily="18" charset="0"/>
              </a:rPr>
              <a:t>(Volkow &amp; Collins, 2017</a:t>
            </a:r>
            <a:r>
              <a:rPr lang="en-US" sz="2800" dirty="0">
                <a:latin typeface="Times New Roman" pitchFamily="18" charset="0"/>
                <a:cs typeface="Times New Roman" pitchFamily="18" charset="0"/>
              </a:rPr>
              <a:t>).</a:t>
            </a:r>
          </a:p>
          <a:p>
            <a:pPr lvl="1">
              <a:lnSpc>
                <a:spcPct val="200000"/>
              </a:lnSpc>
              <a:buFont typeface="Wingdings" pitchFamily="2" charset="2"/>
              <a:buChar char="v"/>
            </a:pPr>
            <a:r>
              <a:rPr lang="en-US" sz="2800" dirty="0">
                <a:latin typeface="Times New Roman" pitchFamily="18" charset="0"/>
                <a:cs typeface="Times New Roman" pitchFamily="18" charset="0"/>
              </a:rPr>
              <a:t>According to researchers, the opioid cases have been increasing due to difficult economic situations which have made it hard to lead comfortable life.</a:t>
            </a:r>
          </a:p>
        </p:txBody>
      </p:sp>
    </p:spTree>
    <p:extLst>
      <p:ext uri="{BB962C8B-B14F-4D97-AF65-F5344CB8AC3E}">
        <p14:creationId xmlns:p14="http://schemas.microsoft.com/office/powerpoint/2010/main" xmlns="" val="13958843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557212"/>
            <a:ext cx="10972800" cy="585787"/>
          </a:xfrm>
        </p:spPr>
        <p:txBody>
          <a:bodyPr>
            <a:noAutofit/>
          </a:bodyPr>
          <a:lstStyle/>
          <a:p>
            <a:pPr algn="ctr"/>
            <a:r>
              <a:rPr lang="en-US" sz="4000" b="1" dirty="0">
                <a:solidFill>
                  <a:schemeClr val="tx1"/>
                </a:solidFill>
                <a:latin typeface="Times New Roman" pitchFamily="18" charset="0"/>
                <a:cs typeface="Times New Roman" pitchFamily="18" charset="0"/>
              </a:rPr>
              <a:t>Effects of Opioids in the Society </a:t>
            </a:r>
          </a:p>
        </p:txBody>
      </p:sp>
      <p:sp>
        <p:nvSpPr>
          <p:cNvPr id="2" name="Content Placeholder 1"/>
          <p:cNvSpPr>
            <a:spLocks noGrp="1"/>
          </p:cNvSpPr>
          <p:nvPr>
            <p:ph idx="1"/>
          </p:nvPr>
        </p:nvSpPr>
        <p:spPr>
          <a:xfrm>
            <a:off x="467360" y="1320800"/>
            <a:ext cx="11724640" cy="5537200"/>
          </a:xfrm>
        </p:spPr>
        <p:txBody>
          <a:bodyPr>
            <a:normAutofit fontScale="85000" lnSpcReduction="10000"/>
          </a:bodyPr>
          <a:lstStyle/>
          <a:p>
            <a:pPr lvl="1">
              <a:lnSpc>
                <a:spcPct val="200000"/>
              </a:lnSpc>
              <a:buFont typeface="Wingdings" pitchFamily="2" charset="2"/>
              <a:buChar char="v"/>
            </a:pPr>
            <a:r>
              <a:rPr lang="en-US" sz="2800" dirty="0">
                <a:latin typeface="Times New Roman" pitchFamily="18" charset="0"/>
                <a:cs typeface="Times New Roman" pitchFamily="18" charset="0"/>
              </a:rPr>
              <a:t>The opioid crisis has devastating effects on public health, excessive opioid use has been said to cause increased cases of HIV infections, Hepatitis C and other drugs which are spread through blood and body fluids because of sharing of needles and other piercing tools (</a:t>
            </a:r>
            <a:r>
              <a:rPr lang="en-US" sz="2800" dirty="0" err="1">
                <a:latin typeface="Times New Roman" pitchFamily="18" charset="0"/>
                <a:cs typeface="Times New Roman" pitchFamily="18" charset="0"/>
              </a:rPr>
              <a:t>Makary</a:t>
            </a:r>
            <a:r>
              <a:rPr lang="en-US" sz="2800" dirty="0">
                <a:latin typeface="Times New Roman" pitchFamily="18" charset="0"/>
                <a:cs typeface="Times New Roman" pitchFamily="18" charset="0"/>
              </a:rPr>
              <a:t>, Overton &amp; Wang, 2017). </a:t>
            </a:r>
          </a:p>
          <a:p>
            <a:pPr lvl="1">
              <a:lnSpc>
                <a:spcPct val="200000"/>
              </a:lnSpc>
              <a:buFont typeface="Wingdings" pitchFamily="2" charset="2"/>
              <a:buChar char="v"/>
            </a:pPr>
            <a:r>
              <a:rPr lang="en-US" sz="2800" dirty="0">
                <a:latin typeface="Times New Roman" pitchFamily="18" charset="0"/>
                <a:cs typeface="Times New Roman" pitchFamily="18" charset="0"/>
              </a:rPr>
              <a:t>The use of the drugs has also an adverse effect on the economy. The deaths and effects of addiction have made the labor force to decline among the people who are at the prime age of working. This means that production to reduce and the economy to decline. </a:t>
            </a:r>
          </a:p>
          <a:p>
            <a:pPr lvl="1">
              <a:lnSpc>
                <a:spcPct val="200000"/>
              </a:lnSpc>
              <a:buFont typeface="Wingdings" pitchFamily="2" charset="2"/>
              <a:buChar char="v"/>
            </a:pP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xmlns="" val="8492159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557212"/>
            <a:ext cx="10972800" cy="585787"/>
          </a:xfrm>
        </p:spPr>
        <p:txBody>
          <a:bodyPr>
            <a:noAutofit/>
          </a:bodyPr>
          <a:lstStyle/>
          <a:p>
            <a:pPr algn="ctr"/>
            <a:r>
              <a:rPr lang="en-US" sz="4000" b="1" dirty="0">
                <a:solidFill>
                  <a:schemeClr val="tx1"/>
                </a:solidFill>
                <a:latin typeface="Times New Roman" pitchFamily="18" charset="0"/>
                <a:cs typeface="Times New Roman" pitchFamily="18" charset="0"/>
              </a:rPr>
              <a:t>Treatment Suggestions</a:t>
            </a:r>
          </a:p>
        </p:txBody>
      </p:sp>
      <p:sp>
        <p:nvSpPr>
          <p:cNvPr id="2" name="Content Placeholder 1"/>
          <p:cNvSpPr>
            <a:spLocks noGrp="1"/>
          </p:cNvSpPr>
          <p:nvPr>
            <p:ph idx="1"/>
          </p:nvPr>
        </p:nvSpPr>
        <p:spPr>
          <a:xfrm>
            <a:off x="467360" y="1320800"/>
            <a:ext cx="11724640" cy="5537200"/>
          </a:xfrm>
        </p:spPr>
        <p:txBody>
          <a:bodyPr>
            <a:normAutofit fontScale="85000" lnSpcReduction="20000"/>
          </a:bodyPr>
          <a:lstStyle/>
          <a:p>
            <a:pPr lvl="1">
              <a:lnSpc>
                <a:spcPct val="200000"/>
              </a:lnSpc>
              <a:buFont typeface="Wingdings" pitchFamily="2" charset="2"/>
              <a:buChar char="v"/>
            </a:pPr>
            <a:r>
              <a:rPr lang="en-US" sz="2800" dirty="0">
                <a:latin typeface="Times New Roman" pitchFamily="18" charset="0"/>
                <a:cs typeface="Times New Roman" pitchFamily="18" charset="0"/>
              </a:rPr>
              <a:t>There are several treatments options which have been suggested to help deal with the issue of opioid addiction and dependency in the society. The treatment and therapy methods that are use in the treatment process include:</a:t>
            </a:r>
          </a:p>
          <a:p>
            <a:pPr lvl="1">
              <a:lnSpc>
                <a:spcPct val="200000"/>
              </a:lnSpc>
              <a:buFont typeface="Wingdings" panose="05000000000000000000" pitchFamily="2" charset="2"/>
              <a:buChar char="Ø"/>
            </a:pPr>
            <a:r>
              <a:rPr lang="en-US" sz="2800" dirty="0">
                <a:latin typeface="Times New Roman" pitchFamily="18" charset="0"/>
                <a:cs typeface="Times New Roman" pitchFamily="18" charset="0"/>
              </a:rPr>
              <a:t>Using medications such as methadone, naltrexone and buprenorphine.</a:t>
            </a:r>
          </a:p>
          <a:p>
            <a:pPr lvl="1">
              <a:lnSpc>
                <a:spcPct val="200000"/>
              </a:lnSpc>
              <a:buFont typeface="Wingdings" panose="05000000000000000000" pitchFamily="2" charset="2"/>
              <a:buChar char="Ø"/>
            </a:pPr>
            <a:r>
              <a:rPr lang="en-US" sz="2800" dirty="0">
                <a:latin typeface="Times New Roman" pitchFamily="18" charset="0"/>
                <a:cs typeface="Times New Roman" pitchFamily="18" charset="0"/>
              </a:rPr>
              <a:t>Medication assisted therapy (MAT) is also used to help in the treatment process, this includes counseling and behavioral therapies to help in treating the patients (</a:t>
            </a:r>
            <a:r>
              <a:rPr lang="en-US" sz="2800" dirty="0" err="1">
                <a:latin typeface="Times New Roman" pitchFamily="18" charset="0"/>
                <a:cs typeface="Times New Roman" pitchFamily="18" charset="0"/>
              </a:rPr>
              <a:t>Schuckit</a:t>
            </a:r>
            <a:r>
              <a:rPr lang="en-US" sz="2800" dirty="0">
                <a:latin typeface="Times New Roman" pitchFamily="18" charset="0"/>
                <a:cs typeface="Times New Roman" pitchFamily="18" charset="0"/>
              </a:rPr>
              <a:t>, 2016). </a:t>
            </a:r>
          </a:p>
          <a:p>
            <a:pPr lvl="1">
              <a:lnSpc>
                <a:spcPct val="200000"/>
              </a:lnSpc>
              <a:buFont typeface="Wingdings" panose="05000000000000000000" pitchFamily="2" charset="2"/>
              <a:buChar char="Ø"/>
            </a:pPr>
            <a:r>
              <a:rPr lang="en-US" sz="2800" dirty="0">
                <a:latin typeface="Times New Roman" pitchFamily="18" charset="0"/>
                <a:cs typeface="Times New Roman" pitchFamily="18" charset="0"/>
              </a:rPr>
              <a:t>Hospital-based and residential treatment procedures can also </a:t>
            </a:r>
            <a:r>
              <a:rPr lang="en-US" sz="2800">
                <a:latin typeface="Times New Roman" pitchFamily="18" charset="0"/>
                <a:cs typeface="Times New Roman" pitchFamily="18" charset="0"/>
              </a:rPr>
              <a:t>be used.</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xmlns="" val="55166938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557212"/>
            <a:ext cx="10972800" cy="585787"/>
          </a:xfrm>
        </p:spPr>
        <p:txBody>
          <a:bodyPr>
            <a:noAutofit/>
          </a:bodyPr>
          <a:lstStyle/>
          <a:p>
            <a:pPr algn="ctr"/>
            <a:r>
              <a:rPr lang="en-US" sz="4000" b="1" dirty="0">
                <a:solidFill>
                  <a:schemeClr val="tx1"/>
                </a:solidFill>
                <a:latin typeface="Times New Roman" pitchFamily="18" charset="0"/>
                <a:cs typeface="Times New Roman" pitchFamily="18" charset="0"/>
              </a:rPr>
              <a:t>References</a:t>
            </a:r>
          </a:p>
        </p:txBody>
      </p:sp>
      <p:sp>
        <p:nvSpPr>
          <p:cNvPr id="2" name="Content Placeholder 1"/>
          <p:cNvSpPr>
            <a:spLocks noGrp="1"/>
          </p:cNvSpPr>
          <p:nvPr>
            <p:ph idx="1"/>
          </p:nvPr>
        </p:nvSpPr>
        <p:spPr>
          <a:xfrm>
            <a:off x="467360" y="1320800"/>
            <a:ext cx="11724640" cy="5537200"/>
          </a:xfrm>
        </p:spPr>
        <p:txBody>
          <a:bodyPr>
            <a:normAutofit fontScale="92500"/>
          </a:bodyPr>
          <a:lstStyle/>
          <a:p>
            <a:pPr lvl="1">
              <a:lnSpc>
                <a:spcPct val="200000"/>
              </a:lnSpc>
              <a:buFont typeface="Wingdings" pitchFamily="2" charset="2"/>
              <a:buChar char="v"/>
            </a:pPr>
            <a:r>
              <a:rPr lang="en-US" sz="2800" dirty="0" err="1">
                <a:solidFill>
                  <a:srgbClr val="222222"/>
                </a:solidFill>
                <a:latin typeface="Arial" panose="020B0604020202020204" pitchFamily="34" charset="0"/>
              </a:rPr>
              <a:t>Makary</a:t>
            </a:r>
            <a:r>
              <a:rPr lang="en-US" sz="2800" dirty="0">
                <a:solidFill>
                  <a:srgbClr val="222222"/>
                </a:solidFill>
                <a:latin typeface="Arial" panose="020B0604020202020204" pitchFamily="34" charset="0"/>
              </a:rPr>
              <a:t>, M. A., Overton, H. N., &amp; Wang, P. (2017). Overprescribing is major contributor to opioid crisis.</a:t>
            </a:r>
          </a:p>
          <a:p>
            <a:pPr lvl="1">
              <a:lnSpc>
                <a:spcPct val="200000"/>
              </a:lnSpc>
              <a:buFont typeface="Wingdings" pitchFamily="2" charset="2"/>
              <a:buChar char="v"/>
            </a:pPr>
            <a:r>
              <a:rPr lang="en-US" sz="2800" dirty="0" err="1">
                <a:solidFill>
                  <a:srgbClr val="222222"/>
                </a:solidFill>
                <a:latin typeface="Arial" panose="020B0604020202020204" pitchFamily="34" charset="0"/>
              </a:rPr>
              <a:t>Schuckit</a:t>
            </a:r>
            <a:r>
              <a:rPr lang="en-US" sz="2800" dirty="0">
                <a:solidFill>
                  <a:srgbClr val="222222"/>
                </a:solidFill>
                <a:latin typeface="Arial" panose="020B0604020202020204" pitchFamily="34" charset="0"/>
              </a:rPr>
              <a:t>, M. A. (2016). Treatment of opioid-use disorders. </a:t>
            </a:r>
            <a:r>
              <a:rPr lang="en-US" sz="2800" i="1" dirty="0">
                <a:solidFill>
                  <a:srgbClr val="222222"/>
                </a:solidFill>
                <a:latin typeface="Arial" panose="020B0604020202020204" pitchFamily="34" charset="0"/>
              </a:rPr>
              <a:t>New England Journal of Medicine</a:t>
            </a:r>
            <a:r>
              <a:rPr lang="en-US" sz="2800" dirty="0">
                <a:solidFill>
                  <a:srgbClr val="222222"/>
                </a:solidFill>
                <a:latin typeface="Arial" panose="020B0604020202020204" pitchFamily="34" charset="0"/>
              </a:rPr>
              <a:t>, </a:t>
            </a:r>
            <a:r>
              <a:rPr lang="en-US" sz="2800" i="1" dirty="0">
                <a:solidFill>
                  <a:srgbClr val="222222"/>
                </a:solidFill>
                <a:latin typeface="Arial" panose="020B0604020202020204" pitchFamily="34" charset="0"/>
              </a:rPr>
              <a:t>375</a:t>
            </a:r>
            <a:r>
              <a:rPr lang="en-US" sz="2800" dirty="0">
                <a:solidFill>
                  <a:srgbClr val="222222"/>
                </a:solidFill>
                <a:latin typeface="Arial" panose="020B0604020202020204" pitchFamily="34" charset="0"/>
              </a:rPr>
              <a:t>(4), 357-368.</a:t>
            </a:r>
          </a:p>
          <a:p>
            <a:pPr lvl="1">
              <a:lnSpc>
                <a:spcPct val="200000"/>
              </a:lnSpc>
              <a:buFont typeface="Wingdings" pitchFamily="2" charset="2"/>
              <a:buChar char="v"/>
            </a:pPr>
            <a:r>
              <a:rPr lang="en-US" sz="2800" dirty="0">
                <a:solidFill>
                  <a:srgbClr val="222222"/>
                </a:solidFill>
                <a:latin typeface="Arial" panose="020B0604020202020204" pitchFamily="34" charset="0"/>
              </a:rPr>
              <a:t>Volkow, N. D., &amp; Collins, F. S. (2017). The role of science in addressing the opioid crisis. </a:t>
            </a:r>
            <a:r>
              <a:rPr lang="en-US" sz="2800" i="1" dirty="0">
                <a:solidFill>
                  <a:srgbClr val="222222"/>
                </a:solidFill>
                <a:latin typeface="Arial" panose="020B0604020202020204" pitchFamily="34" charset="0"/>
              </a:rPr>
              <a:t>New England Journal of Medicine</a:t>
            </a:r>
            <a:r>
              <a:rPr lang="en-US" sz="2800" dirty="0">
                <a:solidFill>
                  <a:srgbClr val="222222"/>
                </a:solidFill>
                <a:latin typeface="Arial" panose="020B0604020202020204" pitchFamily="34" charset="0"/>
              </a:rPr>
              <a:t>, </a:t>
            </a:r>
            <a:r>
              <a:rPr lang="en-US" sz="2800" i="1" dirty="0">
                <a:solidFill>
                  <a:srgbClr val="222222"/>
                </a:solidFill>
                <a:latin typeface="Arial" panose="020B0604020202020204" pitchFamily="34" charset="0"/>
              </a:rPr>
              <a:t>377</a:t>
            </a:r>
            <a:r>
              <a:rPr lang="en-US" sz="2800" dirty="0">
                <a:solidFill>
                  <a:srgbClr val="222222"/>
                </a:solidFill>
                <a:latin typeface="Arial" panose="020B0604020202020204" pitchFamily="34" charset="0"/>
              </a:rPr>
              <a:t>(4), 391-394.</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xmlns="" val="366032677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esentation on brainstorming">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Century Gothic-Palatino Linotype">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spDef>
      <a:spPr/>
      <a:bodyPr rtlCol="0" anchor="ctr"/>
      <a:lstStyle>
        <a:defPPr algn="ctr">
          <a:defRPr/>
        </a:defPPr>
      </a:lstStyle>
      <a:style>
        <a:lnRef idx="1">
          <a:schemeClr val="accent3"/>
        </a:lnRef>
        <a:fillRef idx="2">
          <a:schemeClr val="accent3"/>
        </a:fillRef>
        <a:effectRef idx="1">
          <a:schemeClr val="accent3"/>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none" rtlCol="0">
        <a:spAutoFit/>
      </a:bodyPr>
      <a:lstStyle>
        <a:defPPr>
          <a:defRPr dirty="0" err="1" smtClean="0"/>
        </a:defPPr>
      </a:lstStyle>
    </a:txDef>
  </a:objectDefaults>
  <a:extraClrSchemeLst/>
  <a:extLst>
    <a:ext uri="{05A4C25C-085E-4340-85A3-A5531E510DB2}">
      <thm15:themeFamily xmlns:thm15="http://schemas.microsoft.com/office/thememl/2012/main" xmlns="" name="Business brainstorming presentation.potx" id="{DE77CA07-3D7A-4CF2-AF02-587F794CB3CB}" vid="{13C2A94F-C0A1-4622-B71C-29A3B00D5E0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1423</TotalTime>
  <Words>844</Words>
  <Application>Microsoft Office PowerPoint</Application>
  <PresentationFormat>Custom</PresentationFormat>
  <Paragraphs>33</Paragraphs>
  <Slides>6</Slides>
  <Notes>6</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Presentation on brainstorming</vt:lpstr>
      <vt:lpstr>Opioids</vt:lpstr>
      <vt:lpstr>Opioid Crisis</vt:lpstr>
      <vt:lpstr>Opioid Crisis Demographics</vt:lpstr>
      <vt:lpstr>Effects of Opioids in the Society </vt:lpstr>
      <vt:lpstr>Treatment Suggestions</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Use This Template</dc:title>
  <dc:creator>omonso</dc:creator>
  <cp:lastModifiedBy>ADM</cp:lastModifiedBy>
  <cp:revision>91</cp:revision>
  <dcterms:created xsi:type="dcterms:W3CDTF">2018-11-16T01:49:47Z</dcterms:created>
  <dcterms:modified xsi:type="dcterms:W3CDTF">2019-12-13T10:11:54Z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74069100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